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13"/>
  </p:notesMasterIdLst>
  <p:handoutMasterIdLst>
    <p:handoutMasterId r:id="rId14"/>
  </p:handoutMasterIdLst>
  <p:sldIdLst>
    <p:sldId id="284" r:id="rId2"/>
    <p:sldId id="336" r:id="rId3"/>
    <p:sldId id="344" r:id="rId4"/>
    <p:sldId id="257" r:id="rId5"/>
    <p:sldId id="342" r:id="rId6"/>
    <p:sldId id="323" r:id="rId7"/>
    <p:sldId id="345" r:id="rId8"/>
    <p:sldId id="346" r:id="rId9"/>
    <p:sldId id="347" r:id="rId10"/>
    <p:sldId id="310" r:id="rId11"/>
    <p:sldId id="341" r:id="rId12"/>
  </p:sldIdLst>
  <p:sldSz cx="9144000" cy="6858000" type="screen4x3"/>
  <p:notesSz cx="7010400" cy="9236075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E88850-8087-4809-BBC9-8515E81E9C00}" v="1" dt="2026-04-27T19:11:58.3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ba ." userId="1f81a322c40a1ef4" providerId="LiveId" clId="{41BD3CED-DB68-4E8A-986B-7CA768D43A3C}"/>
    <pc:docChg chg="custSel modSld">
      <pc:chgData name="Seba ." userId="1f81a322c40a1ef4" providerId="LiveId" clId="{41BD3CED-DB68-4E8A-986B-7CA768D43A3C}" dt="2026-04-27T19:12:09.986" v="35" actId="1076"/>
      <pc:docMkLst>
        <pc:docMk/>
      </pc:docMkLst>
      <pc:sldChg chg="modSp mod">
        <pc:chgData name="Seba ." userId="1f81a322c40a1ef4" providerId="LiveId" clId="{41BD3CED-DB68-4E8A-986B-7CA768D43A3C}" dt="2026-04-27T18:48:41.593" v="28" actId="20577"/>
        <pc:sldMkLst>
          <pc:docMk/>
          <pc:sldMk cId="4188638354" sldId="284"/>
        </pc:sldMkLst>
        <pc:spChg chg="mod">
          <ac:chgData name="Seba ." userId="1f81a322c40a1ef4" providerId="LiveId" clId="{41BD3CED-DB68-4E8A-986B-7CA768D43A3C}" dt="2026-04-27T18:48:41.593" v="28" actId="20577"/>
          <ac:spMkLst>
            <pc:docMk/>
            <pc:sldMk cId="4188638354" sldId="284"/>
            <ac:spMk id="2055" creationId="{00000000-0000-0000-0000-000000000000}"/>
          </ac:spMkLst>
        </pc:spChg>
      </pc:sldChg>
      <pc:sldChg chg="addSp delSp modSp mod">
        <pc:chgData name="Seba ." userId="1f81a322c40a1ef4" providerId="LiveId" clId="{41BD3CED-DB68-4E8A-986B-7CA768D43A3C}" dt="2026-04-27T19:12:09.986" v="35" actId="1076"/>
        <pc:sldMkLst>
          <pc:docMk/>
          <pc:sldMk cId="1055706130" sldId="310"/>
        </pc:sldMkLst>
        <pc:graphicFrameChg chg="add del mod">
          <ac:chgData name="Seba ." userId="1f81a322c40a1ef4" providerId="LiveId" clId="{41BD3CED-DB68-4E8A-986B-7CA768D43A3C}" dt="2026-04-27T19:12:00.171" v="31" actId="478"/>
          <ac:graphicFrameMkLst>
            <pc:docMk/>
            <pc:sldMk cId="1055706130" sldId="310"/>
            <ac:graphicFrameMk id="3" creationId="{AEAE0B49-64F7-2CD3-CB71-9098CA646F7F}"/>
          </ac:graphicFrameMkLst>
        </pc:graphicFrameChg>
        <pc:picChg chg="del">
          <ac:chgData name="Seba ." userId="1f81a322c40a1ef4" providerId="LiveId" clId="{41BD3CED-DB68-4E8A-986B-7CA768D43A3C}" dt="2026-04-27T19:11:57.082" v="29" actId="478"/>
          <ac:picMkLst>
            <pc:docMk/>
            <pc:sldMk cId="1055706130" sldId="310"/>
            <ac:picMk id="4" creationId="{894414AC-C4C3-0DF2-D6DD-CD4CF1F6B642}"/>
          </ac:picMkLst>
        </pc:picChg>
        <pc:picChg chg="add mod">
          <ac:chgData name="Seba ." userId="1f81a322c40a1ef4" providerId="LiveId" clId="{41BD3CED-DB68-4E8A-986B-7CA768D43A3C}" dt="2026-04-27T19:12:09.986" v="35" actId="1076"/>
          <ac:picMkLst>
            <pc:docMk/>
            <pc:sldMk cId="1055706130" sldId="310"/>
            <ac:picMk id="6" creationId="{AA6703AD-D755-33E3-AC52-C2370A3A3211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ABDFA1-78C5-43DB-A305-8090FA23AFEE}" type="datetimeFigureOut">
              <a:rPr lang="es-AR" smtClean="0"/>
              <a:t>27/4/2026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8772668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006D93-5FA9-4030-AB2F-3D737FDA2F5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97552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46" cy="4623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302" y="0"/>
            <a:ext cx="3038445" cy="4623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374CF6-2FE6-4F1F-B84F-0FCED979721C}" type="datetimeFigureOut">
              <a:rPr lang="es-AR" smtClean="0"/>
              <a:t>27/4/2026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0545" y="4386874"/>
            <a:ext cx="5609311" cy="4156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772252"/>
            <a:ext cx="3038446" cy="4623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302" y="8772252"/>
            <a:ext cx="3038445" cy="4623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C8B829-4161-4350-BE03-D5EBD59F97A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21317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17D54A3-2A90-46B6-B120-63BDE83CD067}" type="slidenum">
              <a:rPr lang="es-ES" smtClean="0"/>
              <a:pPr eaLnBrk="1" hangingPunct="1"/>
              <a:t>1</a:t>
            </a:fld>
            <a:endParaRPr lang="es-ES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2630488" y="36513"/>
            <a:ext cx="12276138" cy="9205912"/>
          </a:xfr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10101319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8B829-4161-4350-BE03-D5EBD59F97A8}" type="slidenum">
              <a:rPr lang="es-AR" smtClean="0"/>
              <a:t>8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814854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924696-007C-6516-D51E-977C9F455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B1661015-35C7-5281-DEDD-8E4CBEC98B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8EC33539-9935-F24F-7BB2-DF6B638510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07872C60-1B67-F466-093B-5C5A38D9B3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8B829-4161-4350-BE03-D5EBD59F97A8}" type="slidenum">
              <a:rPr lang="es-AR" smtClean="0"/>
              <a:t>9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83919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95C6AD-3DB9-43EB-BBE7-8B1DE677ABE5}" type="datetimeFigureOut">
              <a:rPr lang="es-AR" smtClean="0"/>
              <a:t>27/4/2026</a:t>
            </a:fld>
            <a:endParaRPr lang="es-AR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4B61EED-1FBA-4B51-B30D-6E2761DAABF9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5C6AD-3DB9-43EB-BBE7-8B1DE677ABE5}" type="datetimeFigureOut">
              <a:rPr lang="es-AR" smtClean="0"/>
              <a:t>27/4/2026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1EED-1FBA-4B51-B30D-6E2761DAABF9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5C6AD-3DB9-43EB-BBE7-8B1DE677ABE5}" type="datetimeFigureOut">
              <a:rPr lang="es-AR" smtClean="0"/>
              <a:t>27/4/2026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1EED-1FBA-4B51-B30D-6E2761DAABF9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5C6AD-3DB9-43EB-BBE7-8B1DE677ABE5}" type="datetimeFigureOut">
              <a:rPr lang="es-AR" smtClean="0"/>
              <a:t>27/4/2026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1EED-1FBA-4B51-B30D-6E2761DAABF9}" type="slidenum">
              <a:rPr lang="es-AR" smtClean="0"/>
              <a:t>‹Nº›</a:t>
            </a:fld>
            <a:endParaRPr lang="es-AR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5C6AD-3DB9-43EB-BBE7-8B1DE677ABE5}" type="datetimeFigureOut">
              <a:rPr lang="es-AR" smtClean="0"/>
              <a:t>27/4/2026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1EED-1FBA-4B51-B30D-6E2761DAABF9}" type="slidenum">
              <a:rPr lang="es-AR" smtClean="0"/>
              <a:t>‹Nº›</a:t>
            </a:fld>
            <a:endParaRPr lang="es-AR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5C6AD-3DB9-43EB-BBE7-8B1DE677ABE5}" type="datetimeFigureOut">
              <a:rPr lang="es-AR" smtClean="0"/>
              <a:t>27/4/2026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1EED-1FBA-4B51-B30D-6E2761DAABF9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5C6AD-3DB9-43EB-BBE7-8B1DE677ABE5}" type="datetimeFigureOut">
              <a:rPr lang="es-AR" smtClean="0"/>
              <a:t>27/4/2026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1EED-1FBA-4B51-B30D-6E2761DAABF9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5C6AD-3DB9-43EB-BBE7-8B1DE677ABE5}" type="datetimeFigureOut">
              <a:rPr lang="es-AR" smtClean="0"/>
              <a:t>27/4/2026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1EED-1FBA-4B51-B30D-6E2761DAABF9}" type="slidenum">
              <a:rPr lang="es-AR" smtClean="0"/>
              <a:t>‹Nº›</a:t>
            </a:fld>
            <a:endParaRPr lang="es-AR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5C6AD-3DB9-43EB-BBE7-8B1DE677ABE5}" type="datetimeFigureOut">
              <a:rPr lang="es-AR" smtClean="0"/>
              <a:t>27/4/2026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1EED-1FBA-4B51-B30D-6E2761DAABF9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95C6AD-3DB9-43EB-BBE7-8B1DE677ABE5}" type="datetimeFigureOut">
              <a:rPr lang="es-AR" smtClean="0"/>
              <a:t>27/4/2026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1EED-1FBA-4B51-B30D-6E2761DAABF9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95C6AD-3DB9-43EB-BBE7-8B1DE677ABE5}" type="datetimeFigureOut">
              <a:rPr lang="es-AR" smtClean="0"/>
              <a:t>27/4/2026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4B61EED-1FBA-4B51-B30D-6E2761DAABF9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95C6AD-3DB9-43EB-BBE7-8B1DE677ABE5}" type="datetimeFigureOut">
              <a:rPr lang="es-AR" smtClean="0"/>
              <a:t>27/4/2026</a:t>
            </a:fld>
            <a:endParaRPr lang="es-AR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4B61EED-1FBA-4B51-B30D-6E2761DAABF9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979712" y="3501008"/>
            <a:ext cx="5652616" cy="478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3296" tIns="46648" rIns="93296" bIns="46648">
            <a:spAutoFit/>
          </a:bodyPr>
          <a:lstStyle/>
          <a:p>
            <a:pPr algn="ctr" defTabSz="933450"/>
            <a:r>
              <a:rPr lang="en-US" sz="2500" b="1" dirty="0">
                <a:solidFill>
                  <a:schemeClr val="tx2"/>
                </a:solidFill>
              </a:rPr>
              <a:t>BALANCE 31,12,2025</a:t>
            </a:r>
          </a:p>
        </p:txBody>
      </p:sp>
      <p:sp>
        <p:nvSpPr>
          <p:cNvPr id="2053" name="Rectangle 14"/>
          <p:cNvSpPr>
            <a:spLocks noChangeArrowheads="1"/>
          </p:cNvSpPr>
          <p:nvPr/>
        </p:nvSpPr>
        <p:spPr bwMode="auto">
          <a:xfrm>
            <a:off x="0" y="1581061"/>
            <a:ext cx="9144000" cy="120032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182880" rIns="182880" anchor="ctr">
            <a:spAutoFit/>
          </a:bodyPr>
          <a:lstStyle/>
          <a:p>
            <a:r>
              <a:rPr lang="es-AR" sz="3600" dirty="0">
                <a:solidFill>
                  <a:srgbClr val="FFFFFF"/>
                </a:solidFill>
                <a:latin typeface="Cambria" pitchFamily="18" charset="0"/>
                <a:cs typeface="Arial" charset="0"/>
              </a:rPr>
              <a:t>ASOCIACION DE MAGISTRADOS DE LA PROVINCIA DE MENDOZA</a:t>
            </a:r>
            <a:endParaRPr lang="en-US" dirty="0">
              <a:latin typeface="Calibri" pitchFamily="34" charset="0"/>
              <a:cs typeface="Arial" charset="0"/>
            </a:endParaRPr>
          </a:p>
        </p:txBody>
      </p:sp>
      <p:sp>
        <p:nvSpPr>
          <p:cNvPr id="2055" name="Text Box 29"/>
          <p:cNvSpPr txBox="1">
            <a:spLocks noChangeArrowheads="1"/>
          </p:cNvSpPr>
          <p:nvPr/>
        </p:nvSpPr>
        <p:spPr bwMode="auto">
          <a:xfrm>
            <a:off x="2700338" y="6453188"/>
            <a:ext cx="6408737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s-AR" sz="1400" dirty="0"/>
              <a:t> 27 de Abril de 2026</a:t>
            </a:r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4620" y="4582061"/>
            <a:ext cx="3722800" cy="2290763"/>
          </a:xfrm>
          <a:prstGeom prst="rect">
            <a:avLst/>
          </a:prstGeom>
          <a:effectLst>
            <a:glow rad="520700">
              <a:schemeClr val="accent1">
                <a:alpha val="0"/>
              </a:schemeClr>
            </a:glow>
            <a:softEdge rad="368300"/>
          </a:effectLst>
        </p:spPr>
      </p:pic>
    </p:spTree>
    <p:extLst>
      <p:ext uri="{BB962C8B-B14F-4D97-AF65-F5344CB8AC3E}">
        <p14:creationId xmlns:p14="http://schemas.microsoft.com/office/powerpoint/2010/main" val="4188638354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60548" y="0"/>
            <a:ext cx="8229600" cy="1143000"/>
          </a:xfrm>
        </p:spPr>
        <p:txBody>
          <a:bodyPr>
            <a:normAutofit/>
          </a:bodyPr>
          <a:lstStyle/>
          <a:p>
            <a:r>
              <a:rPr lang="es-AR" dirty="0"/>
              <a:t>Anexo de Gasto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A6703AD-D755-33E3-AC52-C2370A3A32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2422" y="980728"/>
            <a:ext cx="6879156" cy="5268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706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2420888"/>
            <a:ext cx="8229600" cy="1143000"/>
          </a:xfrm>
        </p:spPr>
        <p:txBody>
          <a:bodyPr>
            <a:normAutofit/>
          </a:bodyPr>
          <a:lstStyle/>
          <a:p>
            <a:r>
              <a:rPr lang="es-AR" dirty="0"/>
              <a:t>Muchas Gracias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077" y="4653136"/>
            <a:ext cx="3583204" cy="2204865"/>
          </a:xfrm>
          <a:prstGeom prst="rect">
            <a:avLst/>
          </a:prstGeom>
          <a:effectLst>
            <a:glow rad="520700">
              <a:schemeClr val="accent1">
                <a:alpha val="0"/>
              </a:schemeClr>
            </a:glow>
            <a:softEdge rad="368300"/>
          </a:effectLst>
        </p:spPr>
      </p:pic>
    </p:spTree>
    <p:extLst>
      <p:ext uri="{BB962C8B-B14F-4D97-AF65-F5344CB8AC3E}">
        <p14:creationId xmlns:p14="http://schemas.microsoft.com/office/powerpoint/2010/main" val="2047335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b="1" dirty="0"/>
              <a:t>Comentarios Iniciales</a:t>
            </a: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609600" y="1417638"/>
            <a:ext cx="8229600" cy="42436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ES" dirty="0"/>
              <a:t>A través de la resolución 539/2018 la FACPCE determinó que se superó el 100% de inflación en los últimos 3 años que piden las normas internacionales y nacionales para la </a:t>
            </a:r>
            <a:r>
              <a:rPr lang="es-ES" dirty="0" err="1"/>
              <a:t>reexpresión</a:t>
            </a:r>
            <a:r>
              <a:rPr lang="es-ES" dirty="0"/>
              <a:t> de los balances en moneda constante. En consecuencia estableció que todos los ejercicios o períodos cerrados a partir del 01 de julio de 2018 deben expresarse en moneda de poder adquisitivo de cierre.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64367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b="1" dirty="0"/>
              <a:t>Comentarios Iniciales</a:t>
            </a: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609600" y="1417638"/>
            <a:ext cx="8229600" cy="42436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AR" dirty="0"/>
              <a:t>El índice que se utilizó para ajustar los valores correspondientes al ejercicio terminado el 31/12/2024 al 31/12/2025 es el que informa la FACPCE y el mismo surge de un empalme entre el IPC y el IPIM, cuyo tasa de ajuste es del  1,3155 anual. </a:t>
            </a:r>
          </a:p>
        </p:txBody>
      </p:sp>
    </p:spTree>
    <p:extLst>
      <p:ext uri="{BB962C8B-B14F-4D97-AF65-F5344CB8AC3E}">
        <p14:creationId xmlns:p14="http://schemas.microsoft.com/office/powerpoint/2010/main" val="3706073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65212" y="0"/>
            <a:ext cx="8229600" cy="1143000"/>
          </a:xfrm>
        </p:spPr>
        <p:txBody>
          <a:bodyPr>
            <a:normAutofit/>
          </a:bodyPr>
          <a:lstStyle/>
          <a:p>
            <a:r>
              <a:rPr lang="es-AR" sz="3500" dirty="0"/>
              <a:t>Estado de Situación Patrimonial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7A9460F4-4A3A-906E-F774-5CEAE62E71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550" y="980728"/>
            <a:ext cx="7996237" cy="5212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239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65212" y="0"/>
            <a:ext cx="8229600" cy="1143000"/>
          </a:xfrm>
        </p:spPr>
        <p:txBody>
          <a:bodyPr>
            <a:normAutofit/>
          </a:bodyPr>
          <a:lstStyle/>
          <a:p>
            <a:r>
              <a:rPr lang="es-AR" sz="3500" dirty="0"/>
              <a:t>Estado de Situación Patrimonial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4411555-9309-5701-47A7-35C5EEA24A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5" y="980728"/>
            <a:ext cx="8486391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677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1484" y="0"/>
            <a:ext cx="8229600" cy="1143000"/>
          </a:xfrm>
        </p:spPr>
        <p:txBody>
          <a:bodyPr>
            <a:normAutofit/>
          </a:bodyPr>
          <a:lstStyle/>
          <a:p>
            <a:r>
              <a:rPr lang="es-AR" dirty="0"/>
              <a:t>Estado de Resultado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99D5A903-4FD2-1756-953F-39C54E8A99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916" y="1081547"/>
            <a:ext cx="8229600" cy="4612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678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1484" y="0"/>
            <a:ext cx="8229600" cy="1143000"/>
          </a:xfrm>
        </p:spPr>
        <p:txBody>
          <a:bodyPr>
            <a:normAutofit/>
          </a:bodyPr>
          <a:lstStyle/>
          <a:p>
            <a:r>
              <a:rPr lang="es-AR" dirty="0"/>
              <a:t>Estado de Resultado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E3CBD6B-657E-8B3F-90A2-9E76E4A8F1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2780928"/>
            <a:ext cx="7693355" cy="190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943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1484" y="0"/>
            <a:ext cx="8229600" cy="1143000"/>
          </a:xfrm>
        </p:spPr>
        <p:txBody>
          <a:bodyPr>
            <a:normAutofit/>
          </a:bodyPr>
          <a:lstStyle/>
          <a:p>
            <a:r>
              <a:rPr lang="es-AR" dirty="0"/>
              <a:t>Ajuste por Inflación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BC95A93-A675-5F4F-A77D-7CC0CD16AEAC}"/>
              </a:ext>
            </a:extLst>
          </p:cNvPr>
          <p:cNvSpPr txBox="1"/>
          <p:nvPr/>
        </p:nvSpPr>
        <p:spPr>
          <a:xfrm>
            <a:off x="683568" y="1484784"/>
            <a:ext cx="76328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2800" dirty="0"/>
              <a:t>La tasa de inflación de esta año según la FACPCE fue del 31,55%.</a:t>
            </a:r>
          </a:p>
          <a:p>
            <a:pPr algn="just"/>
            <a:r>
              <a:rPr lang="es-AR" sz="2800" dirty="0"/>
              <a:t>Entonces la Asociación para no tener resultado por exposición a la inflación debió haber aumentado su patrimonio en un 31,55% por lo menos.</a:t>
            </a:r>
          </a:p>
        </p:txBody>
      </p:sp>
    </p:spTree>
    <p:extLst>
      <p:ext uri="{BB962C8B-B14F-4D97-AF65-F5344CB8AC3E}">
        <p14:creationId xmlns:p14="http://schemas.microsoft.com/office/powerpoint/2010/main" val="3359311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6821C2-1A42-A2EE-33F7-07A453078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9A451EFF-1118-21DA-A3EA-D5D4C36F8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484" y="0"/>
            <a:ext cx="8229600" cy="1143000"/>
          </a:xfrm>
        </p:spPr>
        <p:txBody>
          <a:bodyPr>
            <a:normAutofit/>
          </a:bodyPr>
          <a:lstStyle/>
          <a:p>
            <a:r>
              <a:rPr lang="es-AR" dirty="0"/>
              <a:t>Ajuste por Inflación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B2069CA-7AB4-C0B8-100B-E6C00ECA91E5}"/>
              </a:ext>
            </a:extLst>
          </p:cNvPr>
          <p:cNvSpPr txBox="1"/>
          <p:nvPr/>
        </p:nvSpPr>
        <p:spPr>
          <a:xfrm>
            <a:off x="683568" y="1484784"/>
            <a:ext cx="763284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2800" dirty="0"/>
              <a:t>El patrimonio de la Asociación está compuesto por Bienes de Uso en un 92%.</a:t>
            </a:r>
            <a:br>
              <a:rPr lang="es-AR" sz="2800" dirty="0"/>
            </a:br>
            <a:r>
              <a:rPr lang="es-AR" sz="2800" dirty="0"/>
              <a:t>Los bienes de uso juegan una doble partida en el Ajuste por Inflación.</a:t>
            </a:r>
          </a:p>
          <a:p>
            <a:pPr algn="just"/>
            <a:r>
              <a:rPr lang="es-AR" sz="2800" dirty="0"/>
              <a:t>Por un lado aumentan el Activo al ajustar por Inflación; y por otro lado generan un aumento en la perdida (Amortización) al </a:t>
            </a:r>
            <a:r>
              <a:rPr lang="es-AR" sz="2800" dirty="0" err="1"/>
              <a:t>re-valuarse</a:t>
            </a:r>
            <a:r>
              <a:rPr lang="es-AR" sz="2800" dirty="0"/>
              <a:t>. Agregado a esto que en el caso de la Asociación no funcionan exactamente como “Bienes de Uso”</a:t>
            </a:r>
          </a:p>
        </p:txBody>
      </p:sp>
    </p:spTree>
    <p:extLst>
      <p:ext uri="{BB962C8B-B14F-4D97-AF65-F5344CB8AC3E}">
        <p14:creationId xmlns:p14="http://schemas.microsoft.com/office/powerpoint/2010/main" val="6316814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4715</TotalTime>
  <Words>276</Words>
  <Application>Microsoft Office PowerPoint</Application>
  <PresentationFormat>Presentación en pantalla (4:3)</PresentationFormat>
  <Paragraphs>22</Paragraphs>
  <Slides>11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8" baseType="lpstr">
      <vt:lpstr>Calibri</vt:lpstr>
      <vt:lpstr>Cambria</vt:lpstr>
      <vt:lpstr>Lucida Sans Unicode</vt:lpstr>
      <vt:lpstr>Verdana</vt:lpstr>
      <vt:lpstr>Wingdings 2</vt:lpstr>
      <vt:lpstr>Wingdings 3</vt:lpstr>
      <vt:lpstr>Concurrencia</vt:lpstr>
      <vt:lpstr>Presentación de PowerPoint</vt:lpstr>
      <vt:lpstr>Comentarios Iniciales</vt:lpstr>
      <vt:lpstr>Comentarios Iniciales</vt:lpstr>
      <vt:lpstr>Estado de Situación Patrimonial</vt:lpstr>
      <vt:lpstr>Estado de Situación Patrimonial</vt:lpstr>
      <vt:lpstr>Estado de Resultado</vt:lpstr>
      <vt:lpstr>Estado de Resultado</vt:lpstr>
      <vt:lpstr>Ajuste por Inflación</vt:lpstr>
      <vt:lpstr>Ajuste por Inflación</vt:lpstr>
      <vt:lpstr>Anexo de Gasto</vt:lpstr>
      <vt:lpstr>Muchas Gracias</vt:lpstr>
    </vt:vector>
  </TitlesOfParts>
  <Company>Bodega Benegas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Benegas S.A.</dc:title>
  <dc:creator>Emilio</dc:creator>
  <cp:lastModifiedBy>Seba .</cp:lastModifiedBy>
  <cp:revision>163</cp:revision>
  <cp:lastPrinted>2018-04-27T15:01:58Z</cp:lastPrinted>
  <dcterms:created xsi:type="dcterms:W3CDTF">2014-05-16T16:51:24Z</dcterms:created>
  <dcterms:modified xsi:type="dcterms:W3CDTF">2026-04-27T19:12:12Z</dcterms:modified>
</cp:coreProperties>
</file>